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9" r:id="rId4"/>
    <p:sldId id="258" r:id="rId5"/>
    <p:sldId id="260" r:id="rId6"/>
    <p:sldId id="261" r:id="rId7"/>
    <p:sldId id="272" r:id="rId8"/>
    <p:sldId id="262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E3F72-3ACE-44B1-BC3D-151969AE4A5B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D72A7-2936-4156-AEB5-A4D7667138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5328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D72A7-2936-4156-AEB5-A4D76671388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2281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961E09B-0AD1-4184-8524-8C731025AB1A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28ED82E-7F53-43CC-8978-27ACCE10E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5157192"/>
            <a:ext cx="6400800" cy="1248544"/>
          </a:xfrm>
        </p:spPr>
        <p:txBody>
          <a:bodyPr/>
          <a:lstStyle/>
          <a:p>
            <a:r>
              <a:rPr lang="ru-RU" dirty="0" smtClean="0"/>
              <a:t>                                     </a:t>
            </a:r>
            <a:r>
              <a:rPr lang="ru-RU" dirty="0" err="1" smtClean="0"/>
              <a:t>Тютюкина</a:t>
            </a:r>
            <a:r>
              <a:rPr lang="ru-RU" dirty="0" smtClean="0"/>
              <a:t> Н.Б.</a:t>
            </a:r>
          </a:p>
          <a:p>
            <a:r>
              <a:rPr lang="ru-RU" dirty="0"/>
              <a:t> </a:t>
            </a:r>
            <a:r>
              <a:rPr lang="ru-RU" dirty="0" smtClean="0"/>
              <a:t>          учитель математики МОУ СОШ №6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4176464"/>
          </a:xfrm>
        </p:spPr>
        <p:txBody>
          <a:bodyPr/>
          <a:lstStyle/>
          <a:p>
            <a:r>
              <a:rPr lang="ru-RU" sz="6000" dirty="0" smtClean="0"/>
              <a:t>От модели урока</a:t>
            </a:r>
            <a:br>
              <a:rPr lang="ru-RU" sz="6000" dirty="0" smtClean="0"/>
            </a:br>
            <a:r>
              <a:rPr lang="ru-RU" sz="6000" dirty="0" smtClean="0"/>
              <a:t>к технологической карте.</a:t>
            </a:r>
            <a:endParaRPr lang="ru-RU" sz="6000" dirty="0"/>
          </a:p>
        </p:txBody>
      </p:sp>
    </p:spTree>
    <p:extLst>
      <p:ext uri="{BB962C8B-B14F-4D97-AF65-F5344CB8AC3E}">
        <p14:creationId xmlns="" xmlns:p14="http://schemas.microsoft.com/office/powerpoint/2010/main" val="2183912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80919" cy="6264696"/>
          </a:xfrm>
        </p:spPr>
        <p:txBody>
          <a:bodyPr/>
          <a:lstStyle/>
          <a:p>
            <a:pPr algn="l"/>
            <a:r>
              <a:rPr lang="ru-RU" sz="2800" dirty="0" smtClean="0"/>
              <a:t>1. Ясно понимайте для чего учащиеся выполняют то или иное задание. Продумывайте цели всех уровней.</a:t>
            </a:r>
            <a:br>
              <a:rPr lang="ru-RU" sz="2800" dirty="0" smtClean="0"/>
            </a:br>
            <a:r>
              <a:rPr lang="ru-RU" sz="2800" dirty="0" smtClean="0"/>
              <a:t>Правильно сформулированная цель – это оптимальная модель ожидаемого результата.</a:t>
            </a:r>
            <a:br>
              <a:rPr lang="ru-RU" sz="2800" dirty="0" smtClean="0"/>
            </a:br>
            <a:r>
              <a:rPr lang="ru-RU" sz="2800" dirty="0" smtClean="0"/>
              <a:t>2. Давайте детям точные инструктажи. Точно ставьте вопросы. Учите формулировать вопросы.</a:t>
            </a:r>
            <a:br>
              <a:rPr lang="ru-RU" sz="2800" dirty="0" smtClean="0"/>
            </a:br>
            <a:r>
              <a:rPr lang="ru-RU" sz="2800" dirty="0" smtClean="0"/>
              <a:t>3. Не допускайте собственной </a:t>
            </a:r>
            <a:r>
              <a:rPr lang="ru-RU" sz="2800" dirty="0" err="1" smtClean="0"/>
              <a:t>гиперактивности</a:t>
            </a:r>
            <a:r>
              <a:rPr lang="ru-RU" sz="2800" dirty="0" smtClean="0"/>
              <a:t> и многословия на уроке. Как можно чаще привлекайте учащихся в качестве тренеров, помощника учителя. 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903994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352927" cy="6048672"/>
          </a:xfrm>
        </p:spPr>
        <p:txBody>
          <a:bodyPr/>
          <a:lstStyle/>
          <a:p>
            <a:pPr algn="l"/>
            <a:r>
              <a:rPr lang="ru-RU" sz="2800" dirty="0" smtClean="0"/>
              <a:t>4. Используйте пропедевтические и информационные задания (на 1-3 урока вперёд)</a:t>
            </a:r>
            <a:br>
              <a:rPr lang="ru-RU" sz="2800" dirty="0" smtClean="0"/>
            </a:br>
            <a:r>
              <a:rPr lang="ru-RU" sz="2800" dirty="0" smtClean="0"/>
              <a:t>5. Создавайте на уроке «обстановку» читального зала</a:t>
            </a:r>
            <a:br>
              <a:rPr lang="ru-RU" sz="2800" dirty="0" smtClean="0"/>
            </a:br>
            <a:r>
              <a:rPr lang="ru-RU" sz="2800" dirty="0" smtClean="0"/>
              <a:t>6. Программируйте динамику урока (как в прямом так и переносном смысле). Позиция учащихся «сидя-стоя-в движении».</a:t>
            </a:r>
            <a:br>
              <a:rPr lang="ru-RU" sz="2800" dirty="0" smtClean="0"/>
            </a:br>
            <a:r>
              <a:rPr lang="ru-RU" sz="2800" dirty="0" smtClean="0"/>
              <a:t>7. Чётко программируйте дозировку дифференциальных д/з ( в группах, в команде, с родителями)</a:t>
            </a:r>
            <a:br>
              <a:rPr lang="ru-RU" sz="2800" dirty="0" smtClean="0"/>
            </a:br>
            <a:r>
              <a:rPr lang="ru-RU" sz="2800" dirty="0" smtClean="0"/>
              <a:t>8. Создайте для себя в учебном кабинете 2-3 дополнительных рабочих места, в том числе позади класса.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786435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352928" cy="6048672"/>
          </a:xfrm>
        </p:spPr>
        <p:txBody>
          <a:bodyPr/>
          <a:lstStyle/>
          <a:p>
            <a:pPr algn="l"/>
            <a:r>
              <a:rPr lang="ru-RU" sz="2800" dirty="0" smtClean="0"/>
              <a:t>9. Используйте максимальное число каналов получения информации (слуховой, зрительный, языковой, моторный)</a:t>
            </a:r>
            <a:br>
              <a:rPr lang="ru-RU" sz="2800" dirty="0" smtClean="0"/>
            </a:br>
            <a:r>
              <a:rPr lang="ru-RU" sz="2800" dirty="0" smtClean="0"/>
              <a:t>10. Уделяйте внимание формированию </a:t>
            </a:r>
            <a:r>
              <a:rPr lang="ru-RU" sz="2800" dirty="0" err="1" smtClean="0"/>
              <a:t>надпредметных</a:t>
            </a:r>
            <a:r>
              <a:rPr lang="ru-RU" sz="2800" dirty="0" smtClean="0"/>
              <a:t> умений-беглого, осознанного и выразительного чтения. Развивайте память.</a:t>
            </a:r>
            <a:br>
              <a:rPr lang="ru-RU" sz="2800" dirty="0" smtClean="0"/>
            </a:br>
            <a:r>
              <a:rPr lang="ru-RU" sz="2800" dirty="0" smtClean="0"/>
              <a:t>11. Осваивайте методику и технику использования в ходе уроков музыкальных произведений, особенно классической музыки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651131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7992887" cy="5760640"/>
          </a:xfrm>
        </p:spPr>
        <p:txBody>
          <a:bodyPr/>
          <a:lstStyle/>
          <a:p>
            <a:pPr algn="l"/>
            <a:r>
              <a:rPr lang="ru-RU" sz="2000" dirty="0" smtClean="0"/>
              <a:t>Класс</a:t>
            </a:r>
            <a:br>
              <a:rPr lang="ru-RU" sz="2000" dirty="0" smtClean="0"/>
            </a:br>
            <a:r>
              <a:rPr lang="ru-RU" sz="2000" dirty="0" smtClean="0"/>
              <a:t>учитель</a:t>
            </a:r>
            <a:br>
              <a:rPr lang="ru-RU" sz="2000" dirty="0" smtClean="0"/>
            </a:br>
            <a:r>
              <a:rPr lang="ru-RU" sz="2000" dirty="0" smtClean="0"/>
              <a:t>тема урока</a:t>
            </a:r>
            <a:br>
              <a:rPr lang="ru-RU" sz="2000" dirty="0" smtClean="0"/>
            </a:br>
            <a:r>
              <a:rPr lang="ru-RU" sz="2000" dirty="0" smtClean="0"/>
              <a:t>тип урока</a:t>
            </a:r>
            <a:br>
              <a:rPr lang="ru-RU" sz="2000" dirty="0" smtClean="0"/>
            </a:br>
            <a:r>
              <a:rPr lang="ru-RU" sz="2000" dirty="0" err="1" smtClean="0"/>
              <a:t>умк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цель</a:t>
            </a:r>
            <a:br>
              <a:rPr lang="ru-RU" sz="2000" dirty="0" smtClean="0"/>
            </a:br>
            <a:r>
              <a:rPr lang="ru-RU" sz="2000" dirty="0" smtClean="0"/>
              <a:t>планируемые результаты:</a:t>
            </a:r>
            <a:br>
              <a:rPr lang="ru-RU" sz="2000" dirty="0" smtClean="0"/>
            </a:br>
            <a:r>
              <a:rPr lang="ru-RU" sz="2000" dirty="0"/>
              <a:t> </a:t>
            </a:r>
            <a:r>
              <a:rPr lang="ru-RU" sz="2000" dirty="0" smtClean="0"/>
              <a:t>                          личностные</a:t>
            </a:r>
            <a:br>
              <a:rPr lang="ru-RU" sz="2000" dirty="0" smtClean="0"/>
            </a:br>
            <a:r>
              <a:rPr lang="ru-RU" sz="2000" dirty="0"/>
              <a:t> </a:t>
            </a:r>
            <a:r>
              <a:rPr lang="ru-RU" sz="2000" dirty="0" smtClean="0"/>
              <a:t>                          </a:t>
            </a:r>
            <a:r>
              <a:rPr lang="ru-RU" sz="2000" dirty="0" err="1" smtClean="0"/>
              <a:t>метапредметные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> </a:t>
            </a:r>
            <a:r>
              <a:rPr lang="ru-RU" sz="2000" dirty="0" smtClean="0"/>
              <a:t>                          предметные</a:t>
            </a:r>
            <a:br>
              <a:rPr lang="ru-RU" sz="2000" dirty="0" smtClean="0"/>
            </a:br>
            <a:r>
              <a:rPr lang="ru-RU" sz="2000" dirty="0" smtClean="0"/>
              <a:t>основные понятия: которые будут введены на уроке</a:t>
            </a:r>
            <a:br>
              <a:rPr lang="ru-RU" sz="2000" dirty="0" smtClean="0"/>
            </a:br>
            <a:r>
              <a:rPr lang="ru-RU" sz="2000" dirty="0" smtClean="0"/>
              <a:t>используемые средства (ресурсы)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этапы    деятельность         </a:t>
            </a:r>
            <a:r>
              <a:rPr lang="ru-RU" sz="2000" dirty="0" err="1" smtClean="0"/>
              <a:t>деятельность</a:t>
            </a:r>
            <a:r>
              <a:rPr lang="ru-RU" sz="2000" dirty="0" smtClean="0"/>
              <a:t>     </a:t>
            </a:r>
            <a:r>
              <a:rPr lang="ru-RU" sz="2000" dirty="0" err="1" smtClean="0"/>
              <a:t>формиров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>урока    учащихся                учителя               </a:t>
            </a:r>
            <a:r>
              <a:rPr lang="ru-RU" sz="2000" dirty="0" err="1" smtClean="0"/>
              <a:t>ууд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188640"/>
            <a:ext cx="6400800" cy="432048"/>
          </a:xfrm>
        </p:spPr>
        <p:txBody>
          <a:bodyPr>
            <a:noAutofit/>
          </a:bodyPr>
          <a:lstStyle/>
          <a:p>
            <a:pPr lvl="1"/>
            <a:r>
              <a:rPr lang="ru-RU" sz="2400" b="1" i="1" dirty="0" smtClean="0"/>
              <a:t>Технологическая карта урока</a:t>
            </a:r>
            <a:endParaRPr lang="ru-RU" sz="2400" b="1" i="1" dirty="0"/>
          </a:p>
        </p:txBody>
      </p:sp>
    </p:spTree>
    <p:extLst>
      <p:ext uri="{BB962C8B-B14F-4D97-AF65-F5344CB8AC3E}">
        <p14:creationId xmlns="" xmlns:p14="http://schemas.microsoft.com/office/powerpoint/2010/main" val="3754323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36904" cy="5256584"/>
          </a:xfrm>
        </p:spPr>
        <p:txBody>
          <a:bodyPr/>
          <a:lstStyle/>
          <a:p>
            <a:pPr algn="l"/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Я без учеников своих не значу ничего</a:t>
            </a:r>
            <a:b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Когда грущу или от боли плачу,</a:t>
            </a:r>
            <a:b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Живу для них и ими от того,</a:t>
            </a:r>
            <a:b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Что без учеников я ничего не значу.</a:t>
            </a:r>
            <a:b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8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Кручусь, вращаясь в собственных делах,</a:t>
            </a:r>
            <a:b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Встречая за удачей неудачу.</a:t>
            </a:r>
            <a:b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Но счастье нахожу в учениках-</a:t>
            </a:r>
            <a:b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Ведь без учеников учитель ничего не значит!</a:t>
            </a:r>
            <a:endParaRPr lang="ru-RU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4900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908720"/>
            <a:ext cx="6512511" cy="4608512"/>
          </a:xfrm>
        </p:spPr>
        <p:txBody>
          <a:bodyPr/>
          <a:lstStyle/>
          <a:p>
            <a:pPr algn="ctr"/>
            <a:r>
              <a:rPr lang="ru-RU" sz="8000" dirty="0" smtClean="0"/>
              <a:t>Всем </a:t>
            </a:r>
            <a:r>
              <a:rPr lang="ru-RU" sz="8000" i="1" dirty="0" smtClean="0"/>
              <a:t>добра и успехов!</a:t>
            </a:r>
            <a:br>
              <a:rPr lang="ru-RU" sz="8000" i="1" dirty="0" smtClean="0"/>
            </a:br>
            <a:r>
              <a:rPr lang="ru-RU" sz="8000" i="1" dirty="0" smtClean="0"/>
              <a:t>Во всём!</a:t>
            </a:r>
            <a:endParaRPr lang="ru-RU" sz="8000" i="1" dirty="0"/>
          </a:p>
        </p:txBody>
      </p:sp>
    </p:spTree>
    <p:extLst>
      <p:ext uri="{BB962C8B-B14F-4D97-AF65-F5344CB8AC3E}">
        <p14:creationId xmlns="" xmlns:p14="http://schemas.microsoft.com/office/powerpoint/2010/main" val="47236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424936" cy="568656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60648"/>
            <a:ext cx="6400800" cy="792088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3600" b="1" i="1" dirty="0" smtClean="0"/>
              <a:t>Типы уроков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25846379"/>
              </p:ext>
            </p:extLst>
          </p:nvPr>
        </p:nvGraphicFramePr>
        <p:xfrm>
          <a:off x="611560" y="933232"/>
          <a:ext cx="7992888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38741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Традиционный урок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 урок по ФГОС</a:t>
                      </a:r>
                      <a:endParaRPr lang="ru-RU" sz="2000" dirty="0"/>
                    </a:p>
                  </a:txBody>
                  <a:tcPr/>
                </a:tc>
              </a:tr>
              <a:tr h="4857563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Урок формирования знания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Урок закрепления и совершенствования знаний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Урок формирования умений и навыков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Урок совершенствования знаний, умений, навыков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Урок применения знаний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Урок повторения, обобщения</a:t>
                      </a:r>
                      <a:r>
                        <a:rPr lang="ru-RU" sz="2000" baseline="0" dirty="0" smtClean="0"/>
                        <a:t> и систематизации знаний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Урок контроля знаний, умений и навыков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Комбинированный урок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Нетрадиционные формы урока</a:t>
                      </a:r>
                      <a:endParaRPr lang="ru-RU" sz="20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Урок «открытия» новых знаний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Урок рефлексии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Урок общеметодологической направленности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Урок развивающего контроля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26642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827584" y="1196752"/>
            <a:ext cx="3346704" cy="639762"/>
          </a:xfrm>
        </p:spPr>
        <p:txBody>
          <a:bodyPr/>
          <a:lstStyle/>
          <a:p>
            <a:r>
              <a:rPr lang="ru-RU" sz="2800" dirty="0" smtClean="0"/>
              <a:t>традиционный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971600" y="2204864"/>
            <a:ext cx="3346704" cy="417646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Учитель</a:t>
            </a:r>
            <a:r>
              <a:rPr lang="ru-RU" sz="2400" b="1" dirty="0" smtClean="0"/>
              <a:t> проверяет домашнее задание</a:t>
            </a:r>
          </a:p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Учитель</a:t>
            </a:r>
            <a:r>
              <a:rPr lang="ru-RU" sz="2400" b="1" dirty="0" smtClean="0"/>
              <a:t> объявляет новую тему</a:t>
            </a:r>
          </a:p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Учитель</a:t>
            </a:r>
            <a:r>
              <a:rPr lang="ru-RU" sz="2400" b="1" dirty="0" smtClean="0"/>
              <a:t> объясняет новую тему</a:t>
            </a:r>
          </a:p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Учитель </a:t>
            </a:r>
            <a:r>
              <a:rPr lang="ru-RU" sz="2400" b="1" dirty="0" smtClean="0"/>
              <a:t>организует закрепление знаний ученика </a:t>
            </a:r>
            <a:endParaRPr lang="ru-RU" sz="24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4644008" y="1268760"/>
            <a:ext cx="3346704" cy="576064"/>
          </a:xfrm>
        </p:spPr>
        <p:txBody>
          <a:bodyPr/>
          <a:lstStyle/>
          <a:p>
            <a:r>
              <a:rPr lang="ru-RU" sz="2800" dirty="0" smtClean="0"/>
              <a:t>По ФГОС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4572000" y="2060848"/>
            <a:ext cx="3346704" cy="4327376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Актуализация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учениками</a:t>
            </a:r>
            <a:r>
              <a:rPr lang="ru-RU" sz="2000" b="1" dirty="0" smtClean="0"/>
              <a:t> своих знаний</a:t>
            </a:r>
          </a:p>
          <a:p>
            <a:r>
              <a:rPr lang="ru-RU" sz="2000" b="1" dirty="0" smtClean="0"/>
              <a:t>Создание проблемной ситуации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учителем</a:t>
            </a:r>
            <a:r>
              <a:rPr lang="ru-RU" sz="2000" b="1" dirty="0" smtClean="0"/>
              <a:t> и формирование проблемы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учениками</a:t>
            </a:r>
          </a:p>
          <a:p>
            <a:r>
              <a:rPr lang="ru-RU" sz="2000" b="1" dirty="0" smtClean="0"/>
              <a:t>Поиск решения проблемы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учениками</a:t>
            </a:r>
          </a:p>
          <a:p>
            <a:r>
              <a:rPr lang="ru-RU" sz="2000" b="1" dirty="0" smtClean="0"/>
              <a:t>Выражение решения. Применение знаний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учениками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115616" y="188640"/>
            <a:ext cx="6512511" cy="792088"/>
          </a:xfrm>
        </p:spPr>
        <p:txBody>
          <a:bodyPr/>
          <a:lstStyle/>
          <a:p>
            <a:r>
              <a:rPr lang="ru-RU" dirty="0" smtClean="0"/>
              <a:t>Структура уроков 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52477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556792"/>
            <a:ext cx="8136904" cy="4392488"/>
          </a:xfrm>
        </p:spPr>
        <p:txBody>
          <a:bodyPr/>
          <a:lstStyle/>
          <a:p>
            <a:pPr algn="l"/>
            <a:r>
              <a:rPr lang="ru-RU" sz="4000" b="0" i="1" dirty="0" smtClean="0">
                <a:solidFill>
                  <a:schemeClr val="accent6">
                    <a:lumMod val="75000"/>
                  </a:schemeClr>
                </a:solidFill>
              </a:rPr>
              <a:t>1.</a:t>
            </a:r>
            <a:r>
              <a:rPr lang="ru-RU" sz="4000" b="0" i="1" dirty="0" smtClean="0"/>
              <a:t>Организационный</a:t>
            </a:r>
            <a:br>
              <a:rPr lang="ru-RU" sz="4000" b="0" i="1" dirty="0" smtClean="0"/>
            </a:br>
            <a:r>
              <a:rPr lang="ru-RU" sz="4000" b="0" i="1" dirty="0" smtClean="0">
                <a:solidFill>
                  <a:schemeClr val="accent6">
                    <a:lumMod val="75000"/>
                  </a:schemeClr>
                </a:solidFill>
              </a:rPr>
              <a:t>2.</a:t>
            </a:r>
            <a:r>
              <a:rPr lang="ru-RU" sz="4000" b="0" i="1" dirty="0" smtClean="0"/>
              <a:t>Постановка цели</a:t>
            </a:r>
            <a:br>
              <a:rPr lang="ru-RU" sz="4000" b="0" i="1" dirty="0" smtClean="0"/>
            </a:br>
            <a:r>
              <a:rPr lang="ru-RU" sz="4000" b="0" i="1" dirty="0" smtClean="0">
                <a:solidFill>
                  <a:schemeClr val="accent6">
                    <a:lumMod val="75000"/>
                  </a:schemeClr>
                </a:solidFill>
              </a:rPr>
              <a:t>3.</a:t>
            </a:r>
            <a:r>
              <a:rPr lang="ru-RU" sz="4000" b="0" i="1" dirty="0" smtClean="0"/>
              <a:t>Проверка д/з </a:t>
            </a:r>
            <a:br>
              <a:rPr lang="ru-RU" sz="4000" b="0" i="1" dirty="0" smtClean="0"/>
            </a:br>
            <a:r>
              <a:rPr lang="ru-RU" sz="4000" b="0" i="1" dirty="0" smtClean="0">
                <a:solidFill>
                  <a:schemeClr val="accent6">
                    <a:lumMod val="75000"/>
                  </a:schemeClr>
                </a:solidFill>
              </a:rPr>
              <a:t>4.</a:t>
            </a:r>
            <a:r>
              <a:rPr lang="ru-RU" sz="4000" b="0" i="1" dirty="0" smtClean="0"/>
              <a:t>Выполнение упражнений</a:t>
            </a:r>
            <a:br>
              <a:rPr lang="ru-RU" sz="4000" b="0" i="1" dirty="0" smtClean="0"/>
            </a:br>
            <a:r>
              <a:rPr lang="ru-RU" sz="4000" b="0" i="1" dirty="0" smtClean="0">
                <a:solidFill>
                  <a:schemeClr val="accent6">
                    <a:lumMod val="75000"/>
                  </a:schemeClr>
                </a:solidFill>
              </a:rPr>
              <a:t>5.</a:t>
            </a:r>
            <a:r>
              <a:rPr lang="ru-RU" sz="4000" b="0" i="1" dirty="0" smtClean="0"/>
              <a:t>Домашнее задание</a:t>
            </a:r>
            <a:br>
              <a:rPr lang="ru-RU" sz="4000" b="0" i="1" dirty="0" smtClean="0"/>
            </a:br>
            <a:r>
              <a:rPr lang="ru-RU" sz="4000" b="0" i="1" dirty="0" smtClean="0">
                <a:solidFill>
                  <a:schemeClr val="accent6">
                    <a:lumMod val="75000"/>
                  </a:schemeClr>
                </a:solidFill>
              </a:rPr>
              <a:t>6.</a:t>
            </a:r>
            <a:r>
              <a:rPr lang="ru-RU" sz="4000" b="0" i="1" dirty="0" smtClean="0"/>
              <a:t>Подведение итогов</a:t>
            </a:r>
            <a:br>
              <a:rPr lang="ru-RU" sz="4000" b="0" i="1" dirty="0" smtClean="0"/>
            </a:br>
            <a:r>
              <a:rPr lang="ru-RU" sz="4000" b="0" i="1" dirty="0" smtClean="0"/>
              <a:t>         </a:t>
            </a:r>
            <a:endParaRPr lang="ru-RU" sz="4000" b="0" i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60924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Этапы урока:  традиционный</a:t>
            </a:r>
            <a:endParaRPr lang="ru-RU" sz="3200" b="1" dirty="0"/>
          </a:p>
        </p:txBody>
      </p:sp>
    </p:spTree>
    <p:extLst>
      <p:ext uri="{BB962C8B-B14F-4D97-AF65-F5344CB8AC3E}">
        <p14:creationId xmlns="" xmlns:p14="http://schemas.microsoft.com/office/powerpoint/2010/main" val="2409774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08912" cy="5760640"/>
          </a:xfrm>
        </p:spPr>
        <p:txBody>
          <a:bodyPr/>
          <a:lstStyle/>
          <a:p>
            <a:pPr algn="l"/>
            <a:r>
              <a:rPr lang="ru-RU" sz="2400" b="0" i="1" dirty="0" smtClean="0">
                <a:solidFill>
                  <a:schemeClr val="accent6">
                    <a:lumMod val="75000"/>
                  </a:schemeClr>
                </a:solidFill>
              </a:rPr>
              <a:t>1.</a:t>
            </a:r>
            <a:r>
              <a:rPr lang="ru-RU" sz="2400" b="0" i="1" dirty="0" smtClean="0"/>
              <a:t>Мотивация (самоопределение) к коррекционной деятельности</a:t>
            </a:r>
            <a:br>
              <a:rPr lang="ru-RU" sz="2400" b="0" i="1" dirty="0" smtClean="0"/>
            </a:br>
            <a:r>
              <a:rPr lang="ru-RU" sz="2400" b="0" i="1" dirty="0" smtClean="0">
                <a:solidFill>
                  <a:schemeClr val="accent6">
                    <a:lumMod val="75000"/>
                  </a:schemeClr>
                </a:solidFill>
              </a:rPr>
              <a:t>2.</a:t>
            </a:r>
            <a:r>
              <a:rPr lang="ru-RU" sz="2400" b="0" i="1" dirty="0" smtClean="0"/>
              <a:t>Актуализация и пробное учебное действие</a:t>
            </a:r>
            <a:br>
              <a:rPr lang="ru-RU" sz="2400" b="0" i="1" dirty="0" smtClean="0"/>
            </a:br>
            <a:r>
              <a:rPr lang="ru-RU" sz="2400" b="0" i="1" dirty="0" smtClean="0">
                <a:solidFill>
                  <a:schemeClr val="accent6">
                    <a:lumMod val="75000"/>
                  </a:schemeClr>
                </a:solidFill>
              </a:rPr>
              <a:t>3.</a:t>
            </a:r>
            <a:r>
              <a:rPr lang="ru-RU" sz="2400" b="0" i="1" dirty="0" smtClean="0"/>
              <a:t>Локалазация индивидуальных затруднений; выявление места и причины затруднений</a:t>
            </a:r>
            <a:br>
              <a:rPr lang="ru-RU" sz="2400" b="0" i="1" dirty="0" smtClean="0"/>
            </a:br>
            <a:r>
              <a:rPr lang="ru-RU" sz="2400" b="0" i="1" dirty="0" smtClean="0">
                <a:solidFill>
                  <a:schemeClr val="accent6">
                    <a:lumMod val="75000"/>
                  </a:schemeClr>
                </a:solidFill>
              </a:rPr>
              <a:t>4.</a:t>
            </a:r>
            <a:r>
              <a:rPr lang="ru-RU" sz="2400" b="0" i="1" dirty="0" smtClean="0"/>
              <a:t>Построение проекта коррекции выявленных затруднений;</a:t>
            </a:r>
            <a:br>
              <a:rPr lang="ru-RU" sz="2400" b="0" i="1" dirty="0" smtClean="0"/>
            </a:br>
            <a:r>
              <a:rPr lang="ru-RU" sz="2400" b="0" i="1" dirty="0" smtClean="0"/>
              <a:t>проект выхода из затруднений</a:t>
            </a:r>
            <a:br>
              <a:rPr lang="ru-RU" sz="2400" b="0" i="1" dirty="0" smtClean="0"/>
            </a:br>
            <a:r>
              <a:rPr lang="ru-RU" sz="2400" b="0" i="1" dirty="0" smtClean="0">
                <a:solidFill>
                  <a:schemeClr val="accent6">
                    <a:lumMod val="75000"/>
                  </a:schemeClr>
                </a:solidFill>
              </a:rPr>
              <a:t>5.</a:t>
            </a:r>
            <a:r>
              <a:rPr lang="ru-RU" sz="2400" b="0" i="1" dirty="0" smtClean="0"/>
              <a:t>Реализация построенного проекта</a:t>
            </a:r>
            <a:br>
              <a:rPr lang="ru-RU" sz="2400" b="0" i="1" dirty="0" smtClean="0"/>
            </a:br>
            <a:r>
              <a:rPr lang="ru-RU" sz="2400" b="0" i="1" dirty="0" smtClean="0">
                <a:solidFill>
                  <a:schemeClr val="accent6">
                    <a:lumMod val="75000"/>
                  </a:schemeClr>
                </a:solidFill>
              </a:rPr>
              <a:t>6.</a:t>
            </a:r>
            <a:r>
              <a:rPr lang="ru-RU" sz="2400" b="0" i="1" dirty="0" smtClean="0"/>
              <a:t>Обобщение затруднений во внешней речи</a:t>
            </a:r>
            <a:br>
              <a:rPr lang="ru-RU" sz="2400" b="0" i="1" dirty="0" smtClean="0"/>
            </a:br>
            <a:r>
              <a:rPr lang="ru-RU" sz="2400" b="0" i="1" dirty="0" smtClean="0">
                <a:solidFill>
                  <a:schemeClr val="accent6">
                    <a:lumMod val="75000"/>
                  </a:schemeClr>
                </a:solidFill>
              </a:rPr>
              <a:t>7.</a:t>
            </a:r>
            <a:r>
              <a:rPr lang="ru-RU" sz="2400" b="0" i="1" dirty="0" smtClean="0"/>
              <a:t>Самостоятельная работа с самопроверкой по эталону</a:t>
            </a:r>
            <a:br>
              <a:rPr lang="ru-RU" sz="2400" b="0" i="1" dirty="0" smtClean="0"/>
            </a:br>
            <a:r>
              <a:rPr lang="ru-RU" sz="2400" b="0" i="1" dirty="0" smtClean="0">
                <a:solidFill>
                  <a:schemeClr val="accent6">
                    <a:lumMod val="75000"/>
                  </a:schemeClr>
                </a:solidFill>
              </a:rPr>
              <a:t>8.</a:t>
            </a:r>
            <a:r>
              <a:rPr lang="ru-RU" sz="2400" b="0" i="1" dirty="0" smtClean="0"/>
              <a:t>Включение в систему знаний и повторения</a:t>
            </a:r>
            <a:br>
              <a:rPr lang="ru-RU" sz="2400" b="0" i="1" dirty="0" smtClean="0"/>
            </a:br>
            <a:r>
              <a:rPr lang="ru-RU" sz="2400" b="0" i="1" dirty="0" smtClean="0">
                <a:solidFill>
                  <a:schemeClr val="accent6">
                    <a:lumMod val="75000"/>
                  </a:schemeClr>
                </a:solidFill>
              </a:rPr>
              <a:t>9.</a:t>
            </a:r>
            <a:r>
              <a:rPr lang="ru-RU" sz="2400" b="0" i="1" dirty="0" smtClean="0"/>
              <a:t>Рефлексия учебной деятельности</a:t>
            </a:r>
            <a:br>
              <a:rPr lang="ru-RU" sz="2400" b="0" i="1" dirty="0" smtClean="0"/>
            </a:br>
            <a:r>
              <a:rPr lang="ru-RU" sz="2400" b="0" i="1" dirty="0" smtClean="0">
                <a:solidFill>
                  <a:schemeClr val="accent6">
                    <a:lumMod val="75000"/>
                  </a:schemeClr>
                </a:solidFill>
              </a:rPr>
              <a:t>10.</a:t>
            </a:r>
            <a:r>
              <a:rPr lang="ru-RU" sz="2400" b="0" i="1" dirty="0" smtClean="0"/>
              <a:t>Подведение итогов урока</a:t>
            </a:r>
            <a:endParaRPr lang="ru-RU" sz="2400" b="0" i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332656"/>
            <a:ext cx="6400800" cy="57606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Этапы урока : по ФГОС</a:t>
            </a:r>
            <a:endParaRPr lang="ru-RU" sz="3200" b="1" dirty="0"/>
          </a:p>
        </p:txBody>
      </p:sp>
    </p:spTree>
    <p:extLst>
      <p:ext uri="{BB962C8B-B14F-4D97-AF65-F5344CB8AC3E}">
        <p14:creationId xmlns="" xmlns:p14="http://schemas.microsoft.com/office/powerpoint/2010/main" val="3405352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352927" cy="4536504"/>
          </a:xfrm>
        </p:spPr>
        <p:txBody>
          <a:bodyPr/>
          <a:lstStyle/>
          <a:p>
            <a:pPr algn="l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Деятельность учеников</a:t>
            </a:r>
            <a:b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-умение решать учебные задачи на основе </a:t>
            </a:r>
            <a:r>
              <a:rPr lang="ru-RU" sz="2400" i="1" dirty="0" smtClean="0"/>
              <a:t>сформированных </a:t>
            </a:r>
            <a:r>
              <a:rPr lang="ru-RU" sz="2400" dirty="0" smtClean="0"/>
              <a:t>предметных и универсальных способов действий;</a:t>
            </a:r>
            <a:br>
              <a:rPr lang="ru-RU" sz="2400" dirty="0" smtClean="0"/>
            </a:br>
            <a:r>
              <a:rPr lang="ru-RU" sz="2400" dirty="0" smtClean="0"/>
              <a:t>-умение учиться – способность к самоорганизации в решении учебных задач;</a:t>
            </a:r>
            <a:br>
              <a:rPr lang="ru-RU" sz="2400" dirty="0" smtClean="0"/>
            </a:br>
            <a:r>
              <a:rPr lang="ru-RU" sz="2400" dirty="0" smtClean="0"/>
              <a:t>-прогресс в личностном развитии </a:t>
            </a:r>
            <a:r>
              <a:rPr lang="ru-RU" sz="2400" dirty="0"/>
              <a:t>(</a:t>
            </a:r>
            <a:r>
              <a:rPr lang="ru-RU" sz="2400" dirty="0" smtClean="0"/>
              <a:t>эмоциональность, познавательность, </a:t>
            </a:r>
            <a:r>
              <a:rPr lang="ru-RU" sz="2400" dirty="0" err="1" smtClean="0"/>
              <a:t>саморегуляция</a:t>
            </a:r>
            <a:r>
              <a:rPr lang="ru-RU" sz="2400" dirty="0" smtClean="0"/>
              <a:t>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60648"/>
            <a:ext cx="6400800" cy="1152128"/>
          </a:xfrm>
        </p:spPr>
        <p:txBody>
          <a:bodyPr/>
          <a:lstStyle/>
          <a:p>
            <a:r>
              <a:rPr lang="ru-RU" sz="4400" b="1" dirty="0" smtClean="0"/>
              <a:t>ФГОС:</a:t>
            </a:r>
            <a:r>
              <a:rPr lang="ru-RU" dirty="0" smtClean="0"/>
              <a:t> 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Что оценивается как результат образования?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6962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052736"/>
            <a:ext cx="7838256" cy="5400600"/>
          </a:xfrm>
        </p:spPr>
        <p:txBody>
          <a:bodyPr/>
          <a:lstStyle/>
          <a:p>
            <a:pPr algn="l"/>
            <a:r>
              <a:rPr lang="ru-RU" sz="2800" dirty="0" smtClean="0"/>
              <a:t>-Осмыслить задание ( что надо сделать?)</a:t>
            </a:r>
            <a:br>
              <a:rPr lang="ru-RU" sz="2800" dirty="0" smtClean="0"/>
            </a:br>
            <a:r>
              <a:rPr lang="ru-RU" sz="2800" dirty="0" smtClean="0"/>
              <a:t>-Найти нужную информацию (текст, рисунок)</a:t>
            </a:r>
            <a:br>
              <a:rPr lang="ru-RU" sz="2800" dirty="0" smtClean="0"/>
            </a:br>
            <a:r>
              <a:rPr lang="ru-RU" sz="2800" dirty="0" smtClean="0"/>
              <a:t>-Преобразовать информацию в соответствии с заданием</a:t>
            </a:r>
            <a:br>
              <a:rPr lang="ru-RU" sz="2800" dirty="0" smtClean="0"/>
            </a:br>
            <a:r>
              <a:rPr lang="ru-RU" sz="2800" dirty="0" smtClean="0"/>
              <a:t>-Сформулировать мысленно ответ, используя слова: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         -</a:t>
            </a:r>
            <a:r>
              <a:rPr lang="ru-RU" sz="2800" i="1" dirty="0" smtClean="0"/>
              <a:t>я считаю, что</a:t>
            </a:r>
            <a:r>
              <a:rPr lang="ru-RU" sz="2800" dirty="0" smtClean="0"/>
              <a:t>…</a:t>
            </a:r>
            <a:br>
              <a:rPr lang="ru-RU" sz="2800" dirty="0" smtClean="0"/>
            </a:br>
            <a:r>
              <a:rPr lang="ru-RU" sz="2800" dirty="0"/>
              <a:t> </a:t>
            </a:r>
            <a:r>
              <a:rPr lang="ru-RU" sz="2800" dirty="0" smtClean="0"/>
              <a:t>        -</a:t>
            </a:r>
            <a:r>
              <a:rPr lang="ru-RU" sz="2800" i="1" dirty="0" smtClean="0"/>
              <a:t>потому, что…</a:t>
            </a:r>
            <a:br>
              <a:rPr lang="ru-RU" sz="2800" i="1" dirty="0" smtClean="0"/>
            </a:br>
            <a:r>
              <a:rPr lang="ru-RU" sz="2800" i="1" dirty="0"/>
              <a:t> </a:t>
            </a:r>
            <a:r>
              <a:rPr lang="ru-RU" sz="2800" i="1" dirty="0" smtClean="0"/>
              <a:t>        -во-первых,…во-вторых,…</a:t>
            </a:r>
            <a:r>
              <a:rPr lang="ru-RU" sz="2800" dirty="0" smtClean="0"/>
              <a:t>и т.д.</a:t>
            </a:r>
            <a:br>
              <a:rPr lang="ru-RU" sz="2800" dirty="0" smtClean="0"/>
            </a:br>
            <a:r>
              <a:rPr lang="ru-RU" sz="2800" dirty="0" smtClean="0"/>
              <a:t>-Дать полный ответ, не рассчитывая на наводящие вопросы учителя.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404664"/>
            <a:ext cx="6400800" cy="504056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 smtClean="0"/>
              <a:t>ФГОС:</a:t>
            </a:r>
            <a:r>
              <a:rPr lang="ru-RU" dirty="0" smtClean="0"/>
              <a:t>   </a:t>
            </a:r>
            <a:r>
              <a:rPr lang="ru-RU" sz="3000" b="1" i="1" dirty="0" smtClean="0">
                <a:solidFill>
                  <a:schemeClr val="accent1">
                    <a:lumMod val="75000"/>
                  </a:schemeClr>
                </a:solidFill>
              </a:rPr>
              <a:t>Чему учить?</a:t>
            </a:r>
            <a:endParaRPr lang="ru-RU" sz="3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0449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924944"/>
            <a:ext cx="7334201" cy="309634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-личностные</a:t>
            </a:r>
            <a:br>
              <a:rPr lang="ru-RU" dirty="0" smtClean="0"/>
            </a:br>
            <a:r>
              <a:rPr lang="ru-RU" dirty="0" smtClean="0"/>
              <a:t>-регулятивные</a:t>
            </a:r>
            <a:br>
              <a:rPr lang="ru-RU" dirty="0" smtClean="0"/>
            </a:br>
            <a:r>
              <a:rPr lang="ru-RU" dirty="0" smtClean="0"/>
              <a:t>-коммуникативные</a:t>
            </a:r>
            <a:br>
              <a:rPr lang="ru-RU" dirty="0" smtClean="0"/>
            </a:br>
            <a:r>
              <a:rPr lang="ru-RU" dirty="0" smtClean="0"/>
              <a:t>-</a:t>
            </a:r>
            <a:r>
              <a:rPr lang="ru-RU" dirty="0" err="1" smtClean="0"/>
              <a:t>общепознавательные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60648"/>
            <a:ext cx="6400800" cy="2016224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/>
              <a:t>Виды УУД</a:t>
            </a:r>
            <a:endParaRPr lang="ru-RU" sz="6600" dirty="0"/>
          </a:p>
        </p:txBody>
      </p:sp>
    </p:spTree>
    <p:extLst>
      <p:ext uri="{BB962C8B-B14F-4D97-AF65-F5344CB8AC3E}">
        <p14:creationId xmlns="" xmlns:p14="http://schemas.microsoft.com/office/powerpoint/2010/main" val="1511555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046168" cy="3456384"/>
          </a:xfrm>
        </p:spPr>
        <p:txBody>
          <a:bodyPr/>
          <a:lstStyle/>
          <a:p>
            <a:pPr algn="l"/>
            <a:r>
              <a:rPr lang="ru-RU" sz="6600" i="1" dirty="0" smtClean="0">
                <a:solidFill>
                  <a:schemeClr val="accent1">
                    <a:lumMod val="75000"/>
                  </a:schemeClr>
                </a:solidFill>
              </a:rPr>
              <a:t>Несколько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6600" i="1" dirty="0" smtClean="0">
                <a:solidFill>
                  <a:schemeClr val="accent1">
                    <a:lumMod val="75000"/>
                  </a:schemeClr>
                </a:solidFill>
              </a:rPr>
              <a:t>     советов </a:t>
            </a:r>
            <a:br>
              <a:rPr lang="ru-RU" sz="66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6600" i="1" dirty="0" smtClean="0">
                <a:solidFill>
                  <a:schemeClr val="accent1">
                    <a:lumMod val="75000"/>
                  </a:schemeClr>
                </a:solidFill>
              </a:rPr>
              <a:t>       по подготовке к         уроку.</a:t>
            </a:r>
            <a:endParaRPr lang="ru-RU" sz="66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158748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232</Words>
  <Application>Microsoft Office PowerPoint</Application>
  <PresentationFormat>Экран (4:3)</PresentationFormat>
  <Paragraphs>49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От модели урока к технологической карте.</vt:lpstr>
      <vt:lpstr>Слайд 2</vt:lpstr>
      <vt:lpstr>Структура уроков  </vt:lpstr>
      <vt:lpstr>1.Организационный 2.Постановка цели 3.Проверка д/з  4.Выполнение упражнений 5.Домашнее задание 6.Подведение итогов          </vt:lpstr>
      <vt:lpstr>1.Мотивация (самоопределение) к коррекционной деятельности 2.Актуализация и пробное учебное действие 3.Локалазация индивидуальных затруднений; выявление места и причины затруднений 4.Построение проекта коррекции выявленных затруднений; проект выхода из затруднений 5.Реализация построенного проекта 6.Обобщение затруднений во внешней речи 7.Самостоятельная работа с самопроверкой по эталону 8.Включение в систему знаний и повторения 9.Рефлексия учебной деятельности 10.Подведение итогов урока</vt:lpstr>
      <vt:lpstr>Деятельность учеников  -умение решать учебные задачи на основе сформированных предметных и универсальных способов действий; -умение учиться – способность к самоорганизации в решении учебных задач; -прогресс в личностном развитии (эмоциональность, познавательность, саморегуляция)</vt:lpstr>
      <vt:lpstr>-Осмыслить задание ( что надо сделать?) -Найти нужную информацию (текст, рисунок) -Преобразовать информацию в соответствии с заданием -Сформулировать мысленно ответ, используя слова:          -я считаю, что…          -потому, что…          -во-первых,…во-вторых,…и т.д. -Дать полный ответ, не рассчитывая на наводящие вопросы учителя.</vt:lpstr>
      <vt:lpstr>-личностные -регулятивные -коммуникативные -общепознавательные</vt:lpstr>
      <vt:lpstr>Несколько       советов         по подготовке к         уроку.</vt:lpstr>
      <vt:lpstr>1. Ясно понимайте для чего учащиеся выполняют то или иное задание. Продумывайте цели всех уровней. Правильно сформулированная цель – это оптимальная модель ожидаемого результата. 2. Давайте детям точные инструктажи. Точно ставьте вопросы. Учите формулировать вопросы. 3. Не допускайте собственной гиперактивности и многословия на уроке. Как можно чаще привлекайте учащихся в качестве тренеров, помощника учителя. </vt:lpstr>
      <vt:lpstr>4. Используйте пропедевтические и информационные задания (на 1-3 урока вперёд) 5. Создавайте на уроке «обстановку» читального зала 6. Программируйте динамику урока (как в прямом так и переносном смысле). Позиция учащихся «сидя-стоя-в движении». 7. Чётко программируйте дозировку дифференциальных д/з ( в группах, в команде, с родителями) 8. Создайте для себя в учебном кабинете 2-3 дополнительных рабочих места, в том числе позади класса.</vt:lpstr>
      <vt:lpstr>9. Используйте максимальное число каналов получения информации (слуховой, зрительный, языковой, моторный) 10. Уделяйте внимание формированию надпредметных умений-беглого, осознанного и выразительного чтения. Развивайте память. 11. Осваивайте методику и технику использования в ходе уроков музыкальных произведений, особенно классической музыки</vt:lpstr>
      <vt:lpstr>Класс учитель тема урока тип урока умк цель планируемые результаты:                            личностные                            метапредметные                            предметные основные понятия: которые будут введены на уроке используемые средства (ресурсы)  этапы    деятельность         деятельность     формиров. урока    учащихся                учителя               ууд</vt:lpstr>
      <vt:lpstr>Я без учеников своих не значу ничего Когда грущу или от боли плачу, Живу для них и ими от того, Что без учеников я ничего не значу.  Кручусь, вращаясь в собственных делах, Встречая за удачей неудачу. Но счастье нахожу в учениках- Ведь без учеников учитель ничего не значит!</vt:lpstr>
      <vt:lpstr>Всем добра и успехов! Во всём!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 модели урока к технологической карте.</dc:title>
  <dc:creator>дом</dc:creator>
  <cp:lastModifiedBy>ЮПИТЕР</cp:lastModifiedBy>
  <cp:revision>27</cp:revision>
  <dcterms:created xsi:type="dcterms:W3CDTF">2013-02-19T18:07:15Z</dcterms:created>
  <dcterms:modified xsi:type="dcterms:W3CDTF">2014-03-26T09:41:24Z</dcterms:modified>
</cp:coreProperties>
</file>