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3A69826-1AF9-4EBF-9685-DB6D9862D459}" type="datetimeFigureOut">
              <a:rPr lang="ru-RU" smtClean="0"/>
              <a:t>06.11.2014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41DB6D6-4664-4047-9344-754E801A185B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2560" y="357166"/>
            <a:ext cx="7406640" cy="3714776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Обсуждение примерной основной образовательной программы основного общего образования </a:t>
            </a:r>
            <a:br>
              <a:rPr lang="ru-RU" sz="4400" b="1" dirty="0" smtClean="0"/>
            </a:br>
            <a:r>
              <a:rPr lang="ru-RU" sz="4400" b="1" dirty="0" smtClean="0"/>
              <a:t>(ПООП ООО)</a:t>
            </a:r>
            <a:endParaRPr lang="ru-RU" sz="4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32560" y="4143380"/>
            <a:ext cx="7406640" cy="192882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solidFill>
                  <a:schemeClr val="tx1"/>
                </a:solidFill>
              </a:rPr>
              <a:t>Образовательная область «Математика и информатика» (5-9 класс)</a:t>
            </a:r>
            <a:endParaRPr lang="ru-RU" sz="4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Содержание программы: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Логика и множества (10 ч.):</a:t>
            </a:r>
          </a:p>
          <a:p>
            <a:endParaRPr lang="ru-RU" dirty="0" smtClean="0"/>
          </a:p>
          <a:p>
            <a:r>
              <a:rPr lang="ru-RU" b="1" dirty="0" smtClean="0"/>
              <a:t>Теоретико-множественные понятия.</a:t>
            </a:r>
          </a:p>
          <a:p>
            <a:r>
              <a:rPr lang="ru-RU" b="1" dirty="0" smtClean="0"/>
              <a:t>Элементы логики.</a:t>
            </a:r>
          </a:p>
          <a:p>
            <a:pPr>
              <a:buNone/>
            </a:pPr>
            <a:endParaRPr lang="ru-RU" dirty="0" smtClean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endParaRPr lang="ru-RU" dirty="0" smtClean="0"/>
          </a:p>
          <a:p>
            <a:r>
              <a:rPr lang="ru-RU" b="1" dirty="0" smtClean="0">
                <a:solidFill>
                  <a:schemeClr val="accent3"/>
                </a:solidFill>
              </a:rPr>
              <a:t>Логика и множества.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Содержание программы: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i="1" dirty="0" smtClean="0"/>
              <a:t>Информатика?</a:t>
            </a:r>
            <a:endParaRPr lang="ru-RU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3"/>
                </a:solidFill>
              </a:rPr>
              <a:t>Информация 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3"/>
                </a:solidFill>
              </a:rPr>
              <a:t> </a:t>
            </a:r>
            <a:r>
              <a:rPr lang="ru-RU" b="1" dirty="0" smtClean="0">
                <a:solidFill>
                  <a:schemeClr val="accent3"/>
                </a:solidFill>
              </a:rPr>
              <a:t>   и способы ее представления.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Основы алгоритмической культуры.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Использование программных систем и сервисов.</a:t>
            </a:r>
          </a:p>
          <a:p>
            <a:r>
              <a:rPr lang="ru-RU" b="1" dirty="0" smtClean="0">
                <a:solidFill>
                  <a:schemeClr val="accent3"/>
                </a:solidFill>
              </a:rPr>
              <a:t>Моделирование.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Содержание программы: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</a:t>
            </a:r>
          </a:p>
          <a:p>
            <a:pPr>
              <a:buNone/>
            </a:pPr>
            <a:r>
              <a:rPr lang="ru-RU" b="1" dirty="0" smtClean="0"/>
              <a:t>  Математика в историческом развитии.</a:t>
            </a:r>
            <a:endParaRPr lang="ru-RU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/>
              <a:t>   </a:t>
            </a:r>
          </a:p>
          <a:p>
            <a:pPr>
              <a:buNone/>
            </a:pPr>
            <a:r>
              <a:rPr lang="ru-RU" b="1" dirty="0" smtClean="0"/>
              <a:t> </a:t>
            </a:r>
            <a:r>
              <a:rPr lang="ru-RU" b="1" dirty="0" smtClean="0"/>
              <a:t>   </a:t>
            </a:r>
            <a:r>
              <a:rPr lang="ru-RU" b="1" dirty="0" smtClean="0">
                <a:solidFill>
                  <a:schemeClr val="accent3"/>
                </a:solidFill>
              </a:rPr>
              <a:t>Математика в историческом развитии.</a:t>
            </a:r>
            <a:endParaRPr lang="ru-RU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14290"/>
            <a:ext cx="7929618" cy="857256"/>
          </a:xfrm>
        </p:spPr>
        <p:txBody>
          <a:bodyPr>
            <a:normAutofit/>
          </a:bodyPr>
          <a:lstStyle/>
          <a:p>
            <a:pPr algn="ctr"/>
            <a:r>
              <a:rPr lang="ru-RU" sz="2800" b="1" u="sng" dirty="0" smtClean="0"/>
              <a:t>Требования к результатам освоения программы:</a:t>
            </a:r>
            <a:endParaRPr lang="ru-RU" sz="28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1071546"/>
            <a:ext cx="7498080" cy="5176854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7 класс: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Знать определение параллелограмма, его признаки и свойства.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Знать и уметь доказывать формулы площади параллелограмма, треугольника, трапеции.</a:t>
            </a:r>
          </a:p>
          <a:p>
            <a:pPr algn="ctr">
              <a:buNone/>
            </a:pP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9 класс: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Уметь строить графики тригонометрических функций от произвольного действительного числа.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Находить приближение касательной и приближенное значение скорости изменения (производной) для различных кривых.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Строить графики производной.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u="sng" dirty="0" smtClean="0"/>
              <a:t>Структура программы:</a:t>
            </a:r>
            <a:endParaRPr lang="ru-RU" sz="5400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3600" b="1" dirty="0" smtClean="0"/>
              <a:t>I</a:t>
            </a:r>
            <a:r>
              <a:rPr lang="ru-RU" sz="3600" b="1" dirty="0" smtClean="0"/>
              <a:t>.   Пояснительная записка;</a:t>
            </a:r>
            <a:endParaRPr lang="en-US" sz="3600" b="1" dirty="0" smtClean="0"/>
          </a:p>
          <a:p>
            <a:pPr>
              <a:buNone/>
            </a:pPr>
            <a:r>
              <a:rPr lang="en-US" sz="3600" b="1" dirty="0" smtClean="0"/>
              <a:t>II</a:t>
            </a:r>
            <a:r>
              <a:rPr lang="ru-RU" sz="3600" b="1" dirty="0" smtClean="0"/>
              <a:t>.  Содержание программы;</a:t>
            </a:r>
          </a:p>
          <a:p>
            <a:pPr>
              <a:buNone/>
            </a:pPr>
            <a:r>
              <a:rPr lang="en-US" sz="3600" b="1" dirty="0" smtClean="0"/>
              <a:t>III</a:t>
            </a:r>
            <a:r>
              <a:rPr lang="ru-RU" sz="3600" b="1" dirty="0" smtClean="0"/>
              <a:t>. Требования к результатам освоения программы; </a:t>
            </a:r>
          </a:p>
          <a:p>
            <a:pPr>
              <a:buNone/>
            </a:pPr>
            <a:r>
              <a:rPr lang="en-US" sz="3600" b="1" dirty="0" smtClean="0"/>
              <a:t>IV</a:t>
            </a:r>
            <a:r>
              <a:rPr lang="ru-RU" sz="3600" b="1" dirty="0" smtClean="0"/>
              <a:t>. Рекомендации по выбору учебно-методического обеспечения и образовательных технологий.</a:t>
            </a:r>
            <a:endParaRPr lang="ru-RU" sz="36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i="1" u="sng" dirty="0" smtClean="0"/>
              <a:t>Пояснительная записка:</a:t>
            </a:r>
            <a:endParaRPr lang="ru-RU" sz="4800" b="1" i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400" b="1" dirty="0" smtClean="0"/>
              <a:t>Цели и задачи математического образования</a:t>
            </a:r>
          </a:p>
          <a:p>
            <a:pPr>
              <a:buNone/>
            </a:pPr>
            <a:endParaRPr lang="ru-RU" sz="4400" b="1" dirty="0" smtClean="0"/>
          </a:p>
          <a:p>
            <a:r>
              <a:rPr lang="ru-RU" sz="4400" b="1" dirty="0" smtClean="0"/>
              <a:t>Особенности примерной программы</a:t>
            </a:r>
            <a:endParaRPr lang="ru-RU" sz="4400" b="1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654164"/>
          </a:xfrm>
        </p:spPr>
        <p:txBody>
          <a:bodyPr/>
          <a:lstStyle/>
          <a:p>
            <a:pPr algn="ctr"/>
            <a:r>
              <a:rPr lang="ru-RU" b="1" u="sng" dirty="0" smtClean="0"/>
              <a:t>Программа реализуется:</a:t>
            </a:r>
            <a:endParaRPr lang="ru-RU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608" y="2071678"/>
            <a:ext cx="7498080" cy="4176722"/>
          </a:xfrm>
        </p:spPr>
        <p:txBody>
          <a:bodyPr/>
          <a:lstStyle/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5-6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классы – 5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часов</a:t>
            </a:r>
          </a:p>
          <a:p>
            <a:pPr>
              <a:buNone/>
            </a:pP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7-9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классы – (5+1)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часов</a:t>
            </a:r>
            <a:endParaRPr lang="ru-RU" sz="4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440168"/>
          </a:xfrm>
        </p:spPr>
        <p:txBody>
          <a:bodyPr/>
          <a:lstStyle/>
          <a:p>
            <a:pPr algn="ctr"/>
            <a:r>
              <a:rPr lang="ru-RU" b="1" u="sng" dirty="0" smtClean="0"/>
              <a:t>Содержание программы: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714488"/>
            <a:ext cx="3993648" cy="4472952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sz="3200" b="1" i="1" dirty="0" smtClean="0"/>
              <a:t>Арифметика (240 ч): </a:t>
            </a:r>
          </a:p>
          <a:p>
            <a:r>
              <a:rPr lang="ru-RU" b="1" dirty="0" smtClean="0"/>
              <a:t>Н</a:t>
            </a:r>
            <a:r>
              <a:rPr lang="ru-RU" b="1" dirty="0" smtClean="0"/>
              <a:t>атуральные числа.</a:t>
            </a:r>
          </a:p>
          <a:p>
            <a:r>
              <a:rPr lang="ru-RU" b="1" dirty="0" smtClean="0"/>
              <a:t>Дроби.</a:t>
            </a:r>
          </a:p>
          <a:p>
            <a:r>
              <a:rPr lang="ru-RU" b="1" dirty="0" smtClean="0"/>
              <a:t>Рациональные числа.</a:t>
            </a:r>
          </a:p>
          <a:p>
            <a:r>
              <a:rPr lang="ru-RU" b="1" dirty="0" smtClean="0"/>
              <a:t>Действительные числа.</a:t>
            </a:r>
          </a:p>
          <a:p>
            <a:r>
              <a:rPr lang="ru-RU" b="1" dirty="0" smtClean="0"/>
              <a:t>Измерения, приближения, оценки.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2132" y="1714488"/>
            <a:ext cx="3361556" cy="4472952"/>
          </a:xfrm>
        </p:spPr>
        <p:txBody>
          <a:bodyPr>
            <a:normAutofit fontScale="92500"/>
          </a:bodyPr>
          <a:lstStyle/>
          <a:p>
            <a:endParaRPr lang="ru-RU" dirty="0" smtClean="0"/>
          </a:p>
          <a:p>
            <a:r>
              <a:rPr lang="ru-RU" b="1" dirty="0" smtClean="0">
                <a:solidFill>
                  <a:schemeClr val="accent3"/>
                </a:solidFill>
              </a:rPr>
              <a:t>Целые, рациональные и действительные числа.</a:t>
            </a:r>
          </a:p>
          <a:p>
            <a:pPr>
              <a:buNone/>
            </a:pPr>
            <a:endParaRPr lang="ru-RU" b="1" dirty="0" smtClean="0">
              <a:solidFill>
                <a:schemeClr val="accent3"/>
              </a:solidFill>
            </a:endParaRPr>
          </a:p>
          <a:p>
            <a:r>
              <a:rPr lang="ru-RU" b="1" dirty="0" smtClean="0">
                <a:solidFill>
                  <a:schemeClr val="accent3"/>
                </a:solidFill>
              </a:rPr>
              <a:t>Измерения, приближения, оценки.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708392" cy="1225854"/>
          </a:xfrm>
        </p:spPr>
        <p:txBody>
          <a:bodyPr>
            <a:noAutofit/>
          </a:bodyPr>
          <a:lstStyle/>
          <a:p>
            <a:pPr algn="ctr"/>
            <a:r>
              <a:rPr lang="ru-RU" b="1" u="sng" dirty="0" smtClean="0"/>
              <a:t>Содержание программы:</a:t>
            </a:r>
            <a:endParaRPr lang="ru-RU" b="1" u="sng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Font typeface="Wingdings 2"/>
              <a:buNone/>
            </a:pPr>
            <a:r>
              <a:rPr lang="ru-RU" sz="3000" b="1" dirty="0" smtClean="0"/>
              <a:t>Алгебра (200 ч.):</a:t>
            </a:r>
          </a:p>
          <a:p>
            <a:pPr>
              <a:buNone/>
            </a:pPr>
            <a:endParaRPr lang="ru-RU" sz="3000" b="1" i="1" dirty="0" smtClean="0"/>
          </a:p>
          <a:p>
            <a:r>
              <a:rPr lang="ru-RU" sz="3000" b="1" dirty="0" smtClean="0"/>
              <a:t>Алгебраические выражения</a:t>
            </a:r>
            <a:r>
              <a:rPr lang="ru-RU" sz="3000" b="1" dirty="0" smtClean="0"/>
              <a:t>.</a:t>
            </a:r>
            <a:endParaRPr lang="ru-RU" sz="3000" b="1" dirty="0" smtClean="0"/>
          </a:p>
          <a:p>
            <a:r>
              <a:rPr lang="ru-RU" sz="3000" b="1" dirty="0" smtClean="0"/>
              <a:t>Уравнения.</a:t>
            </a:r>
          </a:p>
          <a:p>
            <a:r>
              <a:rPr lang="ru-RU" sz="3000" b="1" dirty="0" smtClean="0"/>
              <a:t>Неравенства.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sz="3000" b="1" dirty="0" smtClean="0">
                <a:solidFill>
                  <a:schemeClr val="accent3"/>
                </a:solidFill>
              </a:rPr>
              <a:t>Алгебраические выражения.</a:t>
            </a:r>
          </a:p>
          <a:p>
            <a:r>
              <a:rPr lang="ru-RU" sz="3000" b="1" dirty="0" smtClean="0">
                <a:solidFill>
                  <a:schemeClr val="accent3"/>
                </a:solidFill>
              </a:rPr>
              <a:t>Уравнения.</a:t>
            </a:r>
          </a:p>
          <a:p>
            <a:r>
              <a:rPr lang="ru-RU" sz="3000" b="1" dirty="0" smtClean="0">
                <a:solidFill>
                  <a:schemeClr val="accent3"/>
                </a:solidFill>
              </a:rPr>
              <a:t>Неравенства.</a:t>
            </a:r>
          </a:p>
          <a:p>
            <a:pPr>
              <a:buNone/>
            </a:pPr>
            <a:endParaRPr lang="ru-RU" dirty="0" smtClean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Содержание программы: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00100" y="1785926"/>
            <a:ext cx="4214842" cy="440151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Функции (65 ч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.):</a:t>
            </a:r>
          </a:p>
          <a:p>
            <a:pPr>
              <a:buNone/>
            </a:pP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Основные понятия.</a:t>
            </a:r>
          </a:p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Числовые функции.</a:t>
            </a:r>
          </a:p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Числовые последовательности.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857752" y="1785926"/>
            <a:ext cx="4286248" cy="4401514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sz="30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Функции.</a:t>
            </a:r>
          </a:p>
          <a:p>
            <a:r>
              <a:rPr lang="ru-RU" sz="30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Числовые последовательности.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Содержание программы: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1538" y="1524000"/>
            <a:ext cx="4357718" cy="4663440"/>
          </a:xfrm>
        </p:spPr>
        <p:txBody>
          <a:bodyPr>
            <a:normAutofit/>
          </a:bodyPr>
          <a:lstStyle/>
          <a:p>
            <a:pPr>
              <a:buFont typeface="Wingdings 2"/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Вероятность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 статистика (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50 ч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.):</a:t>
            </a:r>
          </a:p>
          <a:p>
            <a:pPr>
              <a:buFont typeface="Wingdings 2"/>
              <a:buNone/>
            </a:pP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Описательная статистика.</a:t>
            </a:r>
          </a:p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Случайные события </a:t>
            </a: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   и </a:t>
            </a:r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вероятность.</a:t>
            </a:r>
            <a:endParaRPr lang="ru-RU" sz="3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000" b="1" i="1" dirty="0" smtClean="0">
                <a:latin typeface="Times New Roman" pitchFamily="18" charset="0"/>
                <a:cs typeface="Times New Roman" pitchFamily="18" charset="0"/>
              </a:rPr>
              <a:t>Комбинаторика.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30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Описательная статистика.</a:t>
            </a:r>
          </a:p>
          <a:p>
            <a:r>
              <a:rPr lang="ru-RU" sz="30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Случайные события и вероятность.</a:t>
            </a:r>
          </a:p>
          <a:p>
            <a:r>
              <a:rPr lang="ru-RU" sz="3000" b="1" i="1" dirty="0" smtClean="0">
                <a:solidFill>
                  <a:schemeClr val="accent3"/>
                </a:solidFill>
                <a:latin typeface="Times New Roman" pitchFamily="18" charset="0"/>
                <a:cs typeface="Times New Roman" pitchFamily="18" charset="0"/>
              </a:rPr>
              <a:t>Комбинаторика.</a:t>
            </a:r>
          </a:p>
          <a:p>
            <a:endParaRPr lang="ru-RU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u="sng" dirty="0" smtClean="0"/>
              <a:t>Содержание программы:</a:t>
            </a:r>
            <a:endParaRPr lang="ru-RU" b="1" u="sng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511971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Геометрия (255 ч.):</a:t>
            </a:r>
          </a:p>
          <a:p>
            <a:pPr algn="ctr">
              <a:buNone/>
            </a:pPr>
            <a:endParaRPr lang="ru-RU" b="1" dirty="0" smtClean="0"/>
          </a:p>
          <a:p>
            <a:r>
              <a:rPr lang="ru-RU" b="1" i="1" dirty="0" smtClean="0"/>
              <a:t>Наглядная геометрия.</a:t>
            </a:r>
          </a:p>
          <a:p>
            <a:r>
              <a:rPr lang="ru-RU" b="1" i="1" dirty="0" smtClean="0"/>
              <a:t>Геометрические фигуры.</a:t>
            </a:r>
          </a:p>
          <a:p>
            <a:r>
              <a:rPr lang="ru-RU" b="1" i="1" dirty="0" smtClean="0"/>
              <a:t>Измерение геометрических величин.</a:t>
            </a:r>
          </a:p>
          <a:p>
            <a:r>
              <a:rPr lang="ru-RU" b="1" i="1" dirty="0" smtClean="0"/>
              <a:t>Координаты.</a:t>
            </a:r>
          </a:p>
          <a:p>
            <a:r>
              <a:rPr lang="ru-RU" b="1" i="1" dirty="0" smtClean="0"/>
              <a:t>Векторы.</a:t>
            </a:r>
            <a:endParaRPr lang="ru-RU" b="1" i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b="1" i="1" dirty="0" smtClean="0">
                <a:solidFill>
                  <a:schemeClr val="accent3"/>
                </a:solidFill>
              </a:rPr>
              <a:t>Геометрия.</a:t>
            </a:r>
            <a:endParaRPr lang="ru-RU" b="1" i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80</TotalTime>
  <Words>339</Words>
  <Application>Microsoft Office PowerPoint</Application>
  <PresentationFormat>Экран (4:3)</PresentationFormat>
  <Paragraphs>100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Обсуждение примерной основной образовательной программы основного общего образования  (ПООП ООО)</vt:lpstr>
      <vt:lpstr>Структура программы:</vt:lpstr>
      <vt:lpstr>Пояснительная записка:</vt:lpstr>
      <vt:lpstr>Программа реализуется:</vt:lpstr>
      <vt:lpstr>Содержание программы:</vt:lpstr>
      <vt:lpstr>Содержание программы:</vt:lpstr>
      <vt:lpstr>Содержание программы:</vt:lpstr>
      <vt:lpstr>Содержание программы:</vt:lpstr>
      <vt:lpstr>Содержание программы:</vt:lpstr>
      <vt:lpstr>Содержание программы:</vt:lpstr>
      <vt:lpstr>Содержание программы:</vt:lpstr>
      <vt:lpstr>Содержание программы:</vt:lpstr>
      <vt:lpstr>Требования к результатам освоения программы: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Обсуждение примерной основной образовательной программы основного общего образования  (ПООП ООО)</dc:title>
  <dc:creator>ЮПИТЕР</dc:creator>
  <cp:lastModifiedBy>ЮПИТЕР</cp:lastModifiedBy>
  <cp:revision>10</cp:revision>
  <dcterms:created xsi:type="dcterms:W3CDTF">2014-11-05T20:46:23Z</dcterms:created>
  <dcterms:modified xsi:type="dcterms:W3CDTF">2014-11-05T22:07:18Z</dcterms:modified>
</cp:coreProperties>
</file>