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A755-986C-4F46-837E-2F74F6C4E84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E75E-882B-4A10-9B88-C87B9F534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BE75E-882B-4A10-9B88-C87B9F534A3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C519EC-8F85-4243-BA24-6CF1FC87313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C34C5C-032E-41E5-B0C1-42ADD5F0DB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lingrad-battle.ru/index.php?option=com_content&amp;view=article&amp;id=342" TargetMode="External"/><Relationship Id="rId2" Type="http://schemas.openxmlformats.org/officeDocument/2006/relationships/hyperlink" Target="http://www.stalingrad-battle.ru/index.php?option=com_content&amp;view=article&amp;id=26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lingrad-battle.ru/index.php?option=com_content&amp;view=article&amp;id=631%D1%81%D0%BE%D0%BA%D1%80%D0%B0%D1%82%D0%B8%D0%BB%D0%BE" TargetMode="External"/><Relationship Id="rId2" Type="http://schemas.openxmlformats.org/officeDocument/2006/relationships/hyperlink" Target="http://www.stalingrad-battle.ru/index.php?option=com_content&amp;view=article&amp;id=398&amp;Itemid=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edia.mil.ru/encyclopedia/history/more.htm?id=11724244@cmsArticle" TargetMode="External"/><Relationship Id="rId2" Type="http://schemas.openxmlformats.org/officeDocument/2006/relationships/hyperlink" Target="http://encyclopedia.mil.ru/encyclopedia/history/more.htm?id=11724251@cmsArtic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edia.mil.ru/encyclopedia/history/more.htm?id=11205690@cmsArticle" TargetMode="External"/><Relationship Id="rId2" Type="http://schemas.openxmlformats.org/officeDocument/2006/relationships/hyperlink" Target="http://www.stalingrad-battle.ru/index.php?option=com_content&amp;view=article&amp;id=1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lingrad-battle.ru/index.php?option=com_content&amp;view=article&amp;id=202" TargetMode="External"/><Relationship Id="rId2" Type="http://schemas.openxmlformats.org/officeDocument/2006/relationships/hyperlink" Target="http://www.stalingrad-battle.ru/index.php?option=com_content&amp;view=article&amp;id=2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lingrad-battle.ru/index.php?option=com_content&amp;view=article&amp;id=59&amp;Itemid=12%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lingrad-battle.ru/index.php?option=com_content&amp;view=article&amp;id=384&amp;Itemid=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839100" cy="26432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Один из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дней воинской славы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Сталинградская битва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 контрнаступление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Стратегическая наступательная операция </a:t>
            </a:r>
            <a:r>
              <a:rPr lang="ru-RU" dirty="0" smtClean="0"/>
              <a:t> </a:t>
            </a:r>
            <a:r>
              <a:rPr lang="ru-RU" dirty="0" smtClean="0"/>
              <a:t>войск Юго-Западного, Донского, Сталинградского, левого крыла Воронежского фронтов с участием Волжской военной флотилии, проводилась с </a:t>
            </a:r>
            <a:r>
              <a:rPr lang="ru-RU" u="sng" dirty="0" smtClean="0">
                <a:hlinkClick r:id="rId2"/>
              </a:rPr>
              <a:t>19 ноября 1942 г.</a:t>
            </a:r>
            <a:r>
              <a:rPr lang="ru-RU" dirty="0" smtClean="0"/>
              <a:t> по </a:t>
            </a:r>
            <a:r>
              <a:rPr lang="ru-RU" u="sng" dirty="0" smtClean="0">
                <a:hlinkClick r:id="rId3"/>
              </a:rPr>
              <a:t>2 февраля 1943 г.</a:t>
            </a:r>
            <a:r>
              <a:rPr lang="ru-RU" dirty="0" smtClean="0"/>
              <a:t> (кодовое наименование «Уран»).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ПИТЕР\Desktop\стал. битва\iv_stalingrad_1-003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ПИТЕР\Desktop\стал. битва\det-knd5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000924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Контрнаступление 19.11-2.02.1943 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ЮПИТЕР\Desktop\стал. битва\iv_stalingrad_map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28787"/>
            <a:ext cx="7143800" cy="4986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2 февраля 1943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71612"/>
            <a:ext cx="8153400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 февраля  северная группа войск противника капитулировала. Свыше 40 тыс. немецких солдат и офицеров под командованием генерала К. </a:t>
            </a:r>
            <a:r>
              <a:rPr lang="ru-RU" dirty="0" err="1" smtClean="0"/>
              <a:t>Штреккера</a:t>
            </a:r>
            <a:r>
              <a:rPr lang="ru-RU" dirty="0" smtClean="0"/>
              <a:t> сложили оружие. Боевые действия на берегу Волги прекратились. В ходе ликвидации окруженной немецкой группировки с 10 января по 2 февраля 1943 г. войска Донского фронта разгромили 22 дивизии и 149 частей усиления и обслуживания. Были взяты в плен 91 тыс. человек, в том числе 2500 офицеров и 24 генерала. На поле боя после ликвидации окруженной группировки было подобрано и захоронено около 140 тыс. человек противника.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Встреча воинов 62-ой и 21-ой армий в Сталинграде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ЮПИТЕР\Desktop\стал. битва\iv_stalingrad_1-004-2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92948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Генерал Паулюс теперь не такой бравый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ЮПИТЕР\Desktop\стал. битва\iv_stalingrad_1-007-2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009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Сталинград оказался им не по зубам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ЮПИТЕР\Desktop\стал. битва\det-knd5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286676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91 тыс. солдат,2,5 тыс.офицеров, 24 генерала…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ЮПИТЕР\Desktop\стал. битва\iv_stalingrad_1-007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0200"/>
            <a:ext cx="5786477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Сталинградская битва положила начало коренному перелому не только в ходе Великой Отечественной войны, но и во всей Второй мировой войне в </a:t>
            </a:r>
            <a:r>
              <a:rPr lang="ru-RU" b="1" dirty="0" smtClean="0"/>
              <a:t>целом.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Оборона Сталинграда 17.07-18.11 1942г.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ЮПИТЕР\Desktop\стал. битва\iv_stalingrad_1942_1707-18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00200"/>
            <a:ext cx="707236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Дом Павлова на современной улице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ЮПИТЕР\Desktop\стал. битва\stal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21523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Город-герой Сталинград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ЮПИТЕР\Desktop\стал. битва\stal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296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Память потомков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День 2 февраля 1943 г. в соответствии с Федеральным законом № 32–ФЗ от 13 марта 1995 г. «О днях воинской славы и памятных датах России» отмечается как день воинской славы России – День разгрома советскими войсками немецко-фашистских войск в Сталинградской битве.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200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Двести дней и ночей на берегах Дона и Волги, а затем у стен Сталинграда и непосредственно в самом городе продолжалась эта ожесточенная битва. Она развернулась на огромной территории площадью около 100 тыс. кв. км при протяженности фронта от 400 до 850 км. Участвовало в этой грандиозной битве с обеих сторон на разных этапах боевых действий свыше 2,1 </a:t>
            </a:r>
            <a:r>
              <a:rPr lang="ru-RU" dirty="0" smtClean="0"/>
              <a:t>млн. </a:t>
            </a:r>
            <a:r>
              <a:rPr lang="ru-RU" dirty="0" smtClean="0"/>
              <a:t>человек. По целям, размаху и напряженности боевых действий Сталинградская битва превзошла все предшествующие ей сражения  мировой истории.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состава войск группы армий «Б» для захвата Сталинграда была выделена 6-я армия (командующий – генерал-полковник </a:t>
            </a:r>
            <a:r>
              <a:rPr lang="ru-RU" u="sng" dirty="0" smtClean="0">
                <a:solidFill>
                  <a:srgbClr val="C00000"/>
                </a:solidFill>
                <a:hlinkClick r:id="rId2"/>
              </a:rPr>
              <a:t>Ф. Паулюс</a:t>
            </a:r>
            <a:r>
              <a:rPr lang="ru-RU" dirty="0" smtClean="0"/>
              <a:t>). Немецкое командование было настолько уверено в быстром захвате Сталинграда, что </a:t>
            </a:r>
            <a:r>
              <a:rPr lang="ru-RU" u="sng" dirty="0" smtClean="0">
                <a:hlinkClick r:id="rId3"/>
              </a:rPr>
              <a:t>с 1 по 16 июля</a:t>
            </a:r>
            <a:r>
              <a:rPr lang="ru-RU" dirty="0" smtClean="0"/>
              <a:t> сократило состав 6-й армии с 20 до 14 дивизий. Всего в 6-й армии к началу наступления насчитывалось 270 тыс. солдат и офицеров, около 3 тыс. орудий и минометов, около 500 танков, а с воздуха ее поддерживали 1200 боевых самолетов 4-го воздушного флота.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Общее руководство и координацию действий фронтов под Сталинградом по поручению Ставки ВГК осуществляли заместитель Верховного Главнокомандующего генерал </a:t>
            </a:r>
            <a:r>
              <a:rPr lang="ru-RU" dirty="0" err="1" smtClean="0"/>
              <a:t>армии</a:t>
            </a:r>
            <a:r>
              <a:rPr lang="ru-RU" u="sng" dirty="0" err="1" smtClean="0">
                <a:hlinkClick r:id="rId2"/>
              </a:rPr>
              <a:t>Г.К</a:t>
            </a:r>
            <a:r>
              <a:rPr lang="ru-RU" u="sng" dirty="0" smtClean="0">
                <a:hlinkClick r:id="rId2"/>
              </a:rPr>
              <a:t>. Жуков</a:t>
            </a:r>
            <a:r>
              <a:rPr lang="ru-RU" dirty="0" smtClean="0"/>
              <a:t> и начальник Генерального штаба генерал-полковник </a:t>
            </a:r>
            <a:r>
              <a:rPr lang="ru-RU" u="sng" dirty="0" smtClean="0">
                <a:hlinkClick r:id="rId3"/>
              </a:rPr>
              <a:t>A.M. Василевский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Ни шагу назад…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28 июля 1942 г.</a:t>
            </a:r>
            <a:r>
              <a:rPr lang="ru-RU" dirty="0" smtClean="0"/>
              <a:t> до войск Сталинградского и других фронтов был </a:t>
            </a:r>
            <a:r>
              <a:rPr lang="ru-RU" dirty="0" err="1" smtClean="0"/>
              <a:t>доведен</a:t>
            </a:r>
            <a:r>
              <a:rPr lang="ru-RU" u="sng" dirty="0" err="1" smtClean="0">
                <a:hlinkClick r:id="rId3"/>
              </a:rPr>
              <a:t>приказ</a:t>
            </a:r>
            <a:r>
              <a:rPr lang="ru-RU" u="sng" dirty="0" smtClean="0">
                <a:hlinkClick r:id="rId3"/>
              </a:rPr>
              <a:t> Ставки ВГК № 227</a:t>
            </a:r>
            <a:r>
              <a:rPr lang="ru-RU" dirty="0" smtClean="0"/>
              <a:t>. В </a:t>
            </a:r>
            <a:r>
              <a:rPr lang="ru-RU" dirty="0" err="1" smtClean="0"/>
              <a:t>пр</a:t>
            </a:r>
            <a:endParaRPr lang="ru-RU" dirty="0" smtClean="0"/>
          </a:p>
          <a:p>
            <a:r>
              <a:rPr lang="ru-RU" dirty="0" smtClean="0"/>
              <a:t> Вот выдержки из этого приказа: </a:t>
            </a:r>
            <a:r>
              <a:rPr lang="ru-RU" i="1" dirty="0" smtClean="0"/>
              <a:t>«...Немецкие оккупанты рвутся к Сталинграду, к Волге и хотят любой ценой захватить Кубань, Северный Кавказ с их нефтяными и хлебными богатствами.</a:t>
            </a:r>
            <a:endParaRPr lang="ru-RU" dirty="0" smtClean="0"/>
          </a:p>
          <a:p>
            <a:r>
              <a:rPr lang="ru-RU" i="1" dirty="0" smtClean="0"/>
              <a:t>Отныне железным законом дисциплины для каждого командира, красноармейца, политработника должно являться требование – НИ ШАГУ НАЗАД БЕЗ ПРИКАЗА высшего командования...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Высота 102,0</a:t>
            </a:r>
            <a:r>
              <a:rPr lang="ru-RU" i="1" dirty="0" smtClean="0">
                <a:solidFill>
                  <a:srgbClr val="C00000"/>
                </a:solidFill>
              </a:rPr>
              <a:t>-МАМАЕВ КУРГАН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День </a:t>
            </a:r>
            <a:r>
              <a:rPr lang="ru-RU" u="sng" dirty="0" smtClean="0">
                <a:hlinkClick r:id="rId2"/>
              </a:rPr>
              <a:t>14 сентября</a:t>
            </a:r>
            <a:r>
              <a:rPr lang="ru-RU" dirty="0" smtClean="0"/>
              <a:t> вошел в героическую эпопею Сталинградской битвы как один из кризисных дней обороны. Особенно упорные бои развернулись в районе элеватора и вокзала Сталинград-2. Ценой больших потерь </a:t>
            </a:r>
            <a:r>
              <a:rPr lang="ru-RU" u="sng" dirty="0" smtClean="0">
                <a:hlinkClick r:id="rId3"/>
              </a:rPr>
              <a:t>15 сентября</a:t>
            </a:r>
            <a:r>
              <a:rPr lang="ru-RU" dirty="0" smtClean="0"/>
              <a:t> противник овладел господствующей в центральной части города высотой 102,0 — </a:t>
            </a:r>
            <a:r>
              <a:rPr lang="ru-RU" u="sng" dirty="0" smtClean="0">
                <a:hlinkClick r:id="rId4"/>
              </a:rPr>
              <a:t>Мамаевым курганом</a:t>
            </a:r>
            <a:r>
              <a:rPr lang="ru-RU" dirty="0" smtClean="0"/>
              <a:t>. Однако уже на следующий день части 13-й гвардейской и 112-й стрелковых дивизий в результате ожесточенных боев отбили у врага высоту.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00013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Дом Павлова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71678"/>
            <a:ext cx="8153400" cy="4643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Ожесточенность противоборства достигла своего наивысшего предела. Бои шли за каждый квартал, переулок, за каждый дом, за каждый метр земли. В одном доме советские и немецкие подразделения могли занимать разные этажи. Всемирную известность получили подвиги бойцов </a:t>
            </a:r>
            <a:r>
              <a:rPr lang="ru-RU" u="sng" dirty="0" smtClean="0">
                <a:hlinkClick r:id="rId2"/>
              </a:rPr>
              <a:t>«Дома Павлова»</a:t>
            </a:r>
            <a:r>
              <a:rPr lang="ru-RU" dirty="0" smtClean="0"/>
              <a:t>, удерживавшие его в течение 58 дней. Враг по этому дому наносил удары авиацией, вел артиллерийский и минометный огонь, но защитники дома не отступили ни на шаг. Состав защитников «Дома Павлова» был многонациональным: 11 русских, 6 украинцев, грузин, казах, узбек, еврей и татарин.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Легендарный сержант и его «дом»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ЮПИТЕР\Desktop\стал. битва\iv_stalingrad_1-007s_pavlo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35811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</TotalTime>
  <Words>337</Words>
  <Application>Microsoft Office PowerPoint</Application>
  <PresentationFormat>Экран (4:3)</PresentationFormat>
  <Paragraphs>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Один из  дней воинской славы</vt:lpstr>
      <vt:lpstr>Оборона Сталинграда 17.07-18.11 1942г.</vt:lpstr>
      <vt:lpstr>Слайд 3</vt:lpstr>
      <vt:lpstr>Слайд 4</vt:lpstr>
      <vt:lpstr>Слайд 5</vt:lpstr>
      <vt:lpstr>Ни шагу назад…</vt:lpstr>
      <vt:lpstr>Высота 102,0-МАМАЕВ КУРГАН</vt:lpstr>
      <vt:lpstr>            Дом Павлова</vt:lpstr>
      <vt:lpstr>Легендарный сержант и его «дом»</vt:lpstr>
      <vt:lpstr>    контрнаступление</vt:lpstr>
      <vt:lpstr>Слайд 11</vt:lpstr>
      <vt:lpstr>Слайд 12</vt:lpstr>
      <vt:lpstr>Контрнаступление 19.11-2.02.1943 г.</vt:lpstr>
      <vt:lpstr>         2 февраля 1943 года</vt:lpstr>
      <vt:lpstr>Встреча воинов 62-ой и 21-ой армий в Сталинграде</vt:lpstr>
      <vt:lpstr>Генерал Паулюс теперь не такой бравый</vt:lpstr>
      <vt:lpstr>Сталинград оказался им не по зубам</vt:lpstr>
      <vt:lpstr>91 тыс. солдат,2,5 тыс.офицеров, 24 генерала…</vt:lpstr>
      <vt:lpstr>Слайд 19</vt:lpstr>
      <vt:lpstr>            Дом Павлова на современной улице</vt:lpstr>
      <vt:lpstr>       Город-герой Сталинград</vt:lpstr>
      <vt:lpstr>Память потомков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из  дней воинской славы</dc:title>
  <dc:creator>ЮПИТЕР</dc:creator>
  <cp:lastModifiedBy>ЮПИТЕР</cp:lastModifiedBy>
  <cp:revision>7</cp:revision>
  <dcterms:created xsi:type="dcterms:W3CDTF">2015-02-02T17:56:31Z</dcterms:created>
  <dcterms:modified xsi:type="dcterms:W3CDTF">2015-02-02T18:51:37Z</dcterms:modified>
</cp:coreProperties>
</file>